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Average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46" Type="http://schemas.openxmlformats.org/officeDocument/2006/relationships/font" Target="fonts/Average-regular.fntdata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05c2357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05c2357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05c2357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05c2357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05c23579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05c23579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f5480b297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f5480b29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05c2357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05c2357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f5480b29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f5480b29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f5480b29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f5480b29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08d5ad5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c08d5ad5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f2fc5e5f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f2fc5e5f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f2fc5e5f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f2fc5e5f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f2fc5e5f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f2fc5e5f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4ca6ec0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4ca6ec0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4ca6ec05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4ca6ec05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bf5480b297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bf5480b297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bf2fc5e5f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bf2fc5e5f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f2fc5e5f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f2fc5e5f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f2fc5e5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f2fc5e5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bf2fc5e5f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bf2fc5e5f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0c6b0439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0c6b0439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faf65f8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faf65f8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0c6b0439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0c6b043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0c6b0439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c0c6b0439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bf2fc5e5f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bf2fc5e5f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faf65f80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faf65f80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faf65f8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faf65f8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faf65f80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faf65f80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faf65f8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faf65f8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faf65f80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faf65f80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hispersondoesnotexist.com/" TargetMode="External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GAN’s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572000" y="3616050"/>
            <a:ext cx="42195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/>
              <a:t>Presented by : Mohammad Samran Elahi.</a:t>
            </a:r>
            <a:endParaRPr b="1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Networks(GAN’s)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2195950" y="1696425"/>
            <a:ext cx="16191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Generator Network (G</a:t>
            </a:r>
            <a:r>
              <a:rPr lang="en-GB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462400" y="1696413"/>
            <a:ext cx="2097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290950" y="2877525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vector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6"/>
          <p:cNvSpPr/>
          <p:nvPr/>
        </p:nvSpPr>
        <p:spPr>
          <a:xfrm>
            <a:off x="957700" y="2091675"/>
            <a:ext cx="1038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900" y="1784650"/>
            <a:ext cx="728475" cy="7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/>
          <p:nvPr/>
        </p:nvSpPr>
        <p:spPr>
          <a:xfrm>
            <a:off x="4158100" y="2091675"/>
            <a:ext cx="1095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252950" y="3849000"/>
            <a:ext cx="1505100" cy="857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Database of real Images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3" name="Google Shape;3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263" y="3868125"/>
            <a:ext cx="1229020" cy="81914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/>
        </p:nvSpPr>
        <p:spPr>
          <a:xfrm>
            <a:off x="6767950" y="2596575"/>
            <a:ext cx="1229100" cy="962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Discriminator network (D)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4167625" y="4230000"/>
            <a:ext cx="9285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26"/>
          <p:cNvCxnSpPr>
            <a:stCxn id="330" idx="3"/>
            <a:endCxn id="334" idx="1"/>
          </p:cNvCxnSpPr>
          <p:nvPr/>
        </p:nvCxnSpPr>
        <p:spPr>
          <a:xfrm>
            <a:off x="6091375" y="2148888"/>
            <a:ext cx="676500" cy="9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26"/>
          <p:cNvCxnSpPr>
            <a:stCxn id="333" idx="3"/>
            <a:endCxn id="334" idx="1"/>
          </p:cNvCxnSpPr>
          <p:nvPr/>
        </p:nvCxnSpPr>
        <p:spPr>
          <a:xfrm flipH="1" rot="10800000">
            <a:off x="6513283" y="3077699"/>
            <a:ext cx="254700" cy="12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26"/>
          <p:cNvSpPr txBox="1"/>
          <p:nvPr/>
        </p:nvSpPr>
        <p:spPr>
          <a:xfrm>
            <a:off x="8386900" y="2513125"/>
            <a:ext cx="676500" cy="83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 =0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 = 1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6"/>
          <p:cNvSpPr/>
          <p:nvPr/>
        </p:nvSpPr>
        <p:spPr>
          <a:xfrm>
            <a:off x="8044300" y="3010800"/>
            <a:ext cx="2922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"/>
          <p:cNvSpPr txBox="1"/>
          <p:nvPr/>
        </p:nvSpPr>
        <p:spPr>
          <a:xfrm>
            <a:off x="6967975" y="1058100"/>
            <a:ext cx="194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 Adam on two mini batches (Real/Generated)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1" name="Google Shape;341;p26"/>
          <p:cNvCxnSpPr>
            <a:stCxn id="334" idx="1"/>
            <a:endCxn id="330" idx="2"/>
          </p:cNvCxnSpPr>
          <p:nvPr/>
        </p:nvCxnSpPr>
        <p:spPr>
          <a:xfrm rot="10800000">
            <a:off x="5727250" y="2513025"/>
            <a:ext cx="1040700" cy="56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26"/>
          <p:cNvSpPr/>
          <p:nvPr/>
        </p:nvSpPr>
        <p:spPr>
          <a:xfrm>
            <a:off x="3941275" y="1784650"/>
            <a:ext cx="1295400" cy="16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6"/>
          <p:cNvSpPr txBox="1"/>
          <p:nvPr/>
        </p:nvSpPr>
        <p:spPr>
          <a:xfrm>
            <a:off x="2186425" y="1343850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Update weights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6765400" y="2156250"/>
            <a:ext cx="1229100" cy="4002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6"/>
          <p:cNvSpPr txBox="1"/>
          <p:nvPr/>
        </p:nvSpPr>
        <p:spPr>
          <a:xfrm>
            <a:off x="6956650" y="3659700"/>
            <a:ext cx="85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Trained few more steps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875" y="1225175"/>
            <a:ext cx="6577605" cy="352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</a:t>
            </a:r>
            <a:r>
              <a:rPr lang="en-GB"/>
              <a:t>on’t </a:t>
            </a:r>
            <a:r>
              <a:rPr lang="en-GB"/>
              <a:t>Worry</a:t>
            </a:r>
            <a:r>
              <a:rPr lang="en-GB"/>
              <a:t> about the math</a:t>
            </a:r>
            <a:endParaRPr/>
          </a:p>
        </p:txBody>
      </p:sp>
      <p:pic>
        <p:nvPicPr>
          <p:cNvPr id="357" name="Google Shape;3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875" y="1225175"/>
            <a:ext cx="6577605" cy="352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</a:t>
            </a:r>
            <a:endParaRPr/>
          </a:p>
        </p:txBody>
      </p:sp>
      <p:sp>
        <p:nvSpPr>
          <p:cNvPr id="363" name="Google Shape;363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should we evaluate the models </a:t>
            </a:r>
            <a:r>
              <a:rPr lang="en-GB"/>
              <a:t>performance</a:t>
            </a:r>
            <a:r>
              <a:rPr lang="en-GB"/>
              <a:t> 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Losses </a:t>
            </a:r>
            <a:endParaRPr/>
          </a:p>
        </p:txBody>
      </p:sp>
      <p:sp>
        <p:nvSpPr>
          <p:cNvPr id="369" name="Google Shape;369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Discriminator Loss 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Binary cross entropy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975" y="2571738"/>
            <a:ext cx="50101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0"/>
          <p:cNvSpPr txBox="1"/>
          <p:nvPr/>
        </p:nvSpPr>
        <p:spPr>
          <a:xfrm>
            <a:off x="3950725" y="3496325"/>
            <a:ext cx="896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0"/>
          <p:cNvSpPr/>
          <p:nvPr/>
        </p:nvSpPr>
        <p:spPr>
          <a:xfrm flipH="1">
            <a:off x="4373550" y="3092400"/>
            <a:ext cx="157775" cy="662655"/>
          </a:xfrm>
          <a:custGeom>
            <a:rect b="b" l="l" r="r" t="t"/>
            <a:pathLst>
              <a:path extrusionOk="0" h="25244" w="505">
                <a:moveTo>
                  <a:pt x="505" y="0"/>
                </a:moveTo>
                <a:cubicBezTo>
                  <a:pt x="505" y="8416"/>
                  <a:pt x="0" y="16828"/>
                  <a:pt x="0" y="252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Google Shape;373;p30"/>
          <p:cNvSpPr txBox="1"/>
          <p:nvPr/>
        </p:nvSpPr>
        <p:spPr>
          <a:xfrm>
            <a:off x="4266275" y="3799250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of discriminator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5389625" y="2114200"/>
            <a:ext cx="138850" cy="839375"/>
          </a:xfrm>
          <a:custGeom>
            <a:rect b="b" l="l" r="r" t="t"/>
            <a:pathLst>
              <a:path extrusionOk="0" h="33575" w="5554">
                <a:moveTo>
                  <a:pt x="0" y="33575"/>
                </a:moveTo>
                <a:cubicBezTo>
                  <a:pt x="0" y="22231"/>
                  <a:pt x="1971" y="10763"/>
                  <a:pt x="55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5" name="Google Shape;375;p30"/>
          <p:cNvSpPr txBox="1"/>
          <p:nvPr/>
        </p:nvSpPr>
        <p:spPr>
          <a:xfrm>
            <a:off x="5427500" y="1918550"/>
            <a:ext cx="13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 label of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Losses </a:t>
            </a:r>
            <a:endParaRPr/>
          </a:p>
        </p:txBody>
      </p:sp>
      <p:sp>
        <p:nvSpPr>
          <p:cNvPr id="381" name="Google Shape;38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Discriminator Loss 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Binary cross entropy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975" y="2571738"/>
            <a:ext cx="50101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 txBox="1"/>
          <p:nvPr/>
        </p:nvSpPr>
        <p:spPr>
          <a:xfrm>
            <a:off x="3950725" y="3496325"/>
            <a:ext cx="896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1"/>
          <p:cNvSpPr/>
          <p:nvPr/>
        </p:nvSpPr>
        <p:spPr>
          <a:xfrm flipH="1">
            <a:off x="4373550" y="3092400"/>
            <a:ext cx="157775" cy="662655"/>
          </a:xfrm>
          <a:custGeom>
            <a:rect b="b" l="l" r="r" t="t"/>
            <a:pathLst>
              <a:path extrusionOk="0" h="25244" w="505">
                <a:moveTo>
                  <a:pt x="505" y="0"/>
                </a:moveTo>
                <a:cubicBezTo>
                  <a:pt x="505" y="8416"/>
                  <a:pt x="0" y="16828"/>
                  <a:pt x="0" y="252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Google Shape;385;p31"/>
          <p:cNvSpPr txBox="1"/>
          <p:nvPr/>
        </p:nvSpPr>
        <p:spPr>
          <a:xfrm>
            <a:off x="4266275" y="3799250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of discriminator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5389625" y="2114200"/>
            <a:ext cx="138850" cy="839375"/>
          </a:xfrm>
          <a:custGeom>
            <a:rect b="b" l="l" r="r" t="t"/>
            <a:pathLst>
              <a:path extrusionOk="0" h="33575" w="5554">
                <a:moveTo>
                  <a:pt x="0" y="33575"/>
                </a:moveTo>
                <a:cubicBezTo>
                  <a:pt x="0" y="22231"/>
                  <a:pt x="1971" y="10763"/>
                  <a:pt x="55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7" name="Google Shape;387;p31"/>
          <p:cNvSpPr txBox="1"/>
          <p:nvPr/>
        </p:nvSpPr>
        <p:spPr>
          <a:xfrm>
            <a:off x="5427500" y="1918550"/>
            <a:ext cx="13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 label of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1"/>
          <p:cNvSpPr/>
          <p:nvPr/>
        </p:nvSpPr>
        <p:spPr>
          <a:xfrm>
            <a:off x="3533427" y="1646775"/>
            <a:ext cx="1334700" cy="1547425"/>
          </a:xfrm>
          <a:custGeom>
            <a:rect b="b" l="l" r="r" t="t"/>
            <a:pathLst>
              <a:path extrusionOk="0" h="61897" w="53388">
                <a:moveTo>
                  <a:pt x="42410" y="45070"/>
                </a:moveTo>
                <a:cubicBezTo>
                  <a:pt x="33241" y="43544"/>
                  <a:pt x="23876" y="46646"/>
                  <a:pt x="14674" y="47960"/>
                </a:cubicBezTo>
                <a:cubicBezTo>
                  <a:pt x="9724" y="48667"/>
                  <a:pt x="2465" y="47532"/>
                  <a:pt x="229" y="52004"/>
                </a:cubicBezTo>
                <a:cubicBezTo>
                  <a:pt x="-687" y="53835"/>
                  <a:pt x="2827" y="55178"/>
                  <a:pt x="4274" y="56627"/>
                </a:cubicBezTo>
                <a:cubicBezTo>
                  <a:pt x="9326" y="61683"/>
                  <a:pt x="17928" y="61827"/>
                  <a:pt x="25075" y="61827"/>
                </a:cubicBezTo>
                <a:cubicBezTo>
                  <a:pt x="33377" y="61827"/>
                  <a:pt x="41867" y="62108"/>
                  <a:pt x="49921" y="60094"/>
                </a:cubicBezTo>
                <a:cubicBezTo>
                  <a:pt x="51229" y="59767"/>
                  <a:pt x="49921" y="57397"/>
                  <a:pt x="49921" y="56049"/>
                </a:cubicBezTo>
                <a:cubicBezTo>
                  <a:pt x="49921" y="52758"/>
                  <a:pt x="49576" y="47845"/>
                  <a:pt x="46454" y="46804"/>
                </a:cubicBezTo>
                <a:cubicBezTo>
                  <a:pt x="44486" y="46148"/>
                  <a:pt x="40173" y="46505"/>
                  <a:pt x="40676" y="44493"/>
                </a:cubicBezTo>
                <a:cubicBezTo>
                  <a:pt x="43079" y="34885"/>
                  <a:pt x="45667" y="25313"/>
                  <a:pt x="47610" y="15602"/>
                </a:cubicBezTo>
                <a:cubicBezTo>
                  <a:pt x="48698" y="10164"/>
                  <a:pt x="53388" y="5546"/>
                  <a:pt x="53388" y="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Google Shape;389;p31"/>
          <p:cNvSpPr txBox="1"/>
          <p:nvPr/>
        </p:nvSpPr>
        <p:spPr>
          <a:xfrm>
            <a:off x="4593675" y="910075"/>
            <a:ext cx="73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When Y = 1 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Losses </a:t>
            </a:r>
            <a:endParaRPr/>
          </a:p>
        </p:txBody>
      </p:sp>
      <p:sp>
        <p:nvSpPr>
          <p:cNvPr id="395" name="Google Shape;395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Discriminator Loss 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Binary cross entropy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975" y="2571738"/>
            <a:ext cx="50101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2"/>
          <p:cNvSpPr txBox="1"/>
          <p:nvPr/>
        </p:nvSpPr>
        <p:spPr>
          <a:xfrm>
            <a:off x="3950725" y="3496325"/>
            <a:ext cx="896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2"/>
          <p:cNvSpPr/>
          <p:nvPr/>
        </p:nvSpPr>
        <p:spPr>
          <a:xfrm flipH="1">
            <a:off x="4373550" y="3092400"/>
            <a:ext cx="157775" cy="662655"/>
          </a:xfrm>
          <a:custGeom>
            <a:rect b="b" l="l" r="r" t="t"/>
            <a:pathLst>
              <a:path extrusionOk="0" h="25244" w="505">
                <a:moveTo>
                  <a:pt x="505" y="0"/>
                </a:moveTo>
                <a:cubicBezTo>
                  <a:pt x="505" y="8416"/>
                  <a:pt x="0" y="16828"/>
                  <a:pt x="0" y="252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9" name="Google Shape;399;p32"/>
          <p:cNvSpPr txBox="1"/>
          <p:nvPr/>
        </p:nvSpPr>
        <p:spPr>
          <a:xfrm>
            <a:off x="4266275" y="3799250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of discriminator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5389625" y="2114200"/>
            <a:ext cx="138850" cy="839375"/>
          </a:xfrm>
          <a:custGeom>
            <a:rect b="b" l="l" r="r" t="t"/>
            <a:pathLst>
              <a:path extrusionOk="0" h="33575" w="5554">
                <a:moveTo>
                  <a:pt x="0" y="33575"/>
                </a:moveTo>
                <a:cubicBezTo>
                  <a:pt x="0" y="22231"/>
                  <a:pt x="1971" y="10763"/>
                  <a:pt x="55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1" name="Google Shape;401;p32"/>
          <p:cNvSpPr txBox="1"/>
          <p:nvPr/>
        </p:nvSpPr>
        <p:spPr>
          <a:xfrm>
            <a:off x="5427500" y="1918550"/>
            <a:ext cx="13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 label of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4969250" y="2614625"/>
            <a:ext cx="1906800" cy="6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6139325" y="3163575"/>
            <a:ext cx="375600" cy="1184525"/>
          </a:xfrm>
          <a:custGeom>
            <a:rect b="b" l="l" r="r" t="t"/>
            <a:pathLst>
              <a:path extrusionOk="0" h="47381" w="15024">
                <a:moveTo>
                  <a:pt x="0" y="0"/>
                </a:moveTo>
                <a:cubicBezTo>
                  <a:pt x="5836" y="11665"/>
                  <a:pt x="6297" y="25384"/>
                  <a:pt x="10979" y="37558"/>
                </a:cubicBezTo>
                <a:cubicBezTo>
                  <a:pt x="12250" y="40863"/>
                  <a:pt x="12520" y="44877"/>
                  <a:pt x="15024" y="47381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4" name="Google Shape;404;p32"/>
          <p:cNvSpPr txBox="1"/>
          <p:nvPr/>
        </p:nvSpPr>
        <p:spPr>
          <a:xfrm>
            <a:off x="6341575" y="4434775"/>
            <a:ext cx="104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Activated Y = 0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>
            <p:ph type="title"/>
          </p:nvPr>
        </p:nvSpPr>
        <p:spPr>
          <a:xfrm>
            <a:off x="1297500" y="402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Losses </a:t>
            </a:r>
            <a:endParaRPr/>
          </a:p>
        </p:txBody>
      </p:sp>
      <p:sp>
        <p:nvSpPr>
          <p:cNvPr id="410" name="Google Shape;410;p33"/>
          <p:cNvSpPr txBox="1"/>
          <p:nvPr>
            <p:ph idx="1" type="body"/>
          </p:nvPr>
        </p:nvSpPr>
        <p:spPr>
          <a:xfrm>
            <a:off x="1297500" y="1098425"/>
            <a:ext cx="7846500" cy="3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Discriminator Loss 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Binary cross entropy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975" y="2571738"/>
            <a:ext cx="50101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3"/>
          <p:cNvSpPr txBox="1"/>
          <p:nvPr/>
        </p:nvSpPr>
        <p:spPr>
          <a:xfrm>
            <a:off x="3950725" y="3496325"/>
            <a:ext cx="896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3"/>
          <p:cNvSpPr/>
          <p:nvPr/>
        </p:nvSpPr>
        <p:spPr>
          <a:xfrm flipH="1">
            <a:off x="4373550" y="3092400"/>
            <a:ext cx="157775" cy="662655"/>
          </a:xfrm>
          <a:custGeom>
            <a:rect b="b" l="l" r="r" t="t"/>
            <a:pathLst>
              <a:path extrusionOk="0" h="25244" w="505">
                <a:moveTo>
                  <a:pt x="505" y="0"/>
                </a:moveTo>
                <a:cubicBezTo>
                  <a:pt x="505" y="8416"/>
                  <a:pt x="0" y="16828"/>
                  <a:pt x="0" y="252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4" name="Google Shape;414;p33"/>
          <p:cNvSpPr txBox="1"/>
          <p:nvPr/>
        </p:nvSpPr>
        <p:spPr>
          <a:xfrm>
            <a:off x="4266275" y="3799250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of discriminator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5389625" y="2114200"/>
            <a:ext cx="138850" cy="839375"/>
          </a:xfrm>
          <a:custGeom>
            <a:rect b="b" l="l" r="r" t="t"/>
            <a:pathLst>
              <a:path extrusionOk="0" h="33575" w="5554">
                <a:moveTo>
                  <a:pt x="0" y="33575"/>
                </a:moveTo>
                <a:cubicBezTo>
                  <a:pt x="0" y="22231"/>
                  <a:pt x="1971" y="10763"/>
                  <a:pt x="55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6" name="Google Shape;416;p33"/>
          <p:cNvSpPr txBox="1"/>
          <p:nvPr/>
        </p:nvSpPr>
        <p:spPr>
          <a:xfrm>
            <a:off x="5427500" y="1918550"/>
            <a:ext cx="13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 label of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7751475" y="2553650"/>
            <a:ext cx="1113825" cy="27150"/>
          </a:xfrm>
          <a:custGeom>
            <a:rect b="b" l="l" r="r" t="t"/>
            <a:pathLst>
              <a:path extrusionOk="0" h="1086" w="44553">
                <a:moveTo>
                  <a:pt x="0" y="0"/>
                </a:moveTo>
                <a:cubicBezTo>
                  <a:pt x="14855" y="0"/>
                  <a:pt x="29698" y="1086"/>
                  <a:pt x="44553" y="1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18" name="Google Shape;418;p33"/>
          <p:cNvCxnSpPr/>
          <p:nvPr/>
        </p:nvCxnSpPr>
        <p:spPr>
          <a:xfrm rot="10800000">
            <a:off x="7760650" y="1475975"/>
            <a:ext cx="18000" cy="10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3"/>
          <p:cNvSpPr txBox="1"/>
          <p:nvPr/>
        </p:nvSpPr>
        <p:spPr>
          <a:xfrm>
            <a:off x="6873050" y="1711475"/>
            <a:ext cx="8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 x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7869200" y="1539425"/>
            <a:ext cx="796875" cy="1041375"/>
          </a:xfrm>
          <a:custGeom>
            <a:rect b="b" l="l" r="r" t="t"/>
            <a:pathLst>
              <a:path extrusionOk="0" h="41655" w="31875">
                <a:moveTo>
                  <a:pt x="31875" y="41655"/>
                </a:moveTo>
                <a:cubicBezTo>
                  <a:pt x="21022" y="41655"/>
                  <a:pt x="8622" y="34244"/>
                  <a:pt x="4346" y="24269"/>
                </a:cubicBezTo>
                <a:cubicBezTo>
                  <a:pt x="2014" y="18828"/>
                  <a:pt x="1884" y="12687"/>
                  <a:pt x="724" y="6882"/>
                </a:cubicBezTo>
                <a:cubicBezTo>
                  <a:pt x="272" y="4620"/>
                  <a:pt x="2063" y="103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Google Shape;421;p33"/>
          <p:cNvSpPr/>
          <p:nvPr/>
        </p:nvSpPr>
        <p:spPr>
          <a:xfrm>
            <a:off x="8693760" y="2562700"/>
            <a:ext cx="26650" cy="172050"/>
          </a:xfrm>
          <a:custGeom>
            <a:rect b="b" l="l" r="r" t="t"/>
            <a:pathLst>
              <a:path extrusionOk="0" h="6882" w="1066">
                <a:moveTo>
                  <a:pt x="342" y="0"/>
                </a:moveTo>
                <a:cubicBezTo>
                  <a:pt x="-690" y="2063"/>
                  <a:pt x="1066" y="4575"/>
                  <a:pt x="1066" y="68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2" name="Google Shape;422;p33"/>
          <p:cNvSpPr txBox="1"/>
          <p:nvPr/>
        </p:nvSpPr>
        <p:spPr>
          <a:xfrm>
            <a:off x="8629800" y="2635125"/>
            <a:ext cx="2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33"/>
          <p:cNvSpPr/>
          <p:nvPr/>
        </p:nvSpPr>
        <p:spPr>
          <a:xfrm>
            <a:off x="7796750" y="2562700"/>
            <a:ext cx="18100" cy="163000"/>
          </a:xfrm>
          <a:custGeom>
            <a:rect b="b" l="l" r="r" t="t"/>
            <a:pathLst>
              <a:path extrusionOk="0" h="6520" w="724">
                <a:moveTo>
                  <a:pt x="0" y="0"/>
                </a:moveTo>
                <a:cubicBezTo>
                  <a:pt x="0" y="2187"/>
                  <a:pt x="724" y="4333"/>
                  <a:pt x="724" y="652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4" name="Google Shape;424;p33"/>
          <p:cNvSpPr txBox="1"/>
          <p:nvPr/>
        </p:nvSpPr>
        <p:spPr>
          <a:xfrm flipH="1">
            <a:off x="7669990" y="2589875"/>
            <a:ext cx="2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8094250" y="1506950"/>
            <a:ext cx="6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4550325" y="751175"/>
            <a:ext cx="147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Case # 1 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When Y =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Remember Y is the real Label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7988350" y="2773525"/>
            <a:ext cx="6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P(yi)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4"/>
          <p:cNvSpPr txBox="1"/>
          <p:nvPr>
            <p:ph type="title"/>
          </p:nvPr>
        </p:nvSpPr>
        <p:spPr>
          <a:xfrm>
            <a:off x="1297500" y="402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Losses </a:t>
            </a:r>
            <a:endParaRPr/>
          </a:p>
        </p:txBody>
      </p:sp>
      <p:sp>
        <p:nvSpPr>
          <p:cNvPr id="433" name="Google Shape;433;p34"/>
          <p:cNvSpPr txBox="1"/>
          <p:nvPr>
            <p:ph idx="1" type="body"/>
          </p:nvPr>
        </p:nvSpPr>
        <p:spPr>
          <a:xfrm>
            <a:off x="1297500" y="1098425"/>
            <a:ext cx="7846500" cy="3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Discriminator Loss 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Binary cross entropy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975" y="2571738"/>
            <a:ext cx="50101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4"/>
          <p:cNvSpPr txBox="1"/>
          <p:nvPr/>
        </p:nvSpPr>
        <p:spPr>
          <a:xfrm>
            <a:off x="3950725" y="3496325"/>
            <a:ext cx="896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4"/>
          <p:cNvSpPr/>
          <p:nvPr/>
        </p:nvSpPr>
        <p:spPr>
          <a:xfrm flipH="1">
            <a:off x="4373550" y="3092400"/>
            <a:ext cx="157775" cy="662655"/>
          </a:xfrm>
          <a:custGeom>
            <a:rect b="b" l="l" r="r" t="t"/>
            <a:pathLst>
              <a:path extrusionOk="0" h="25244" w="505">
                <a:moveTo>
                  <a:pt x="505" y="0"/>
                </a:moveTo>
                <a:cubicBezTo>
                  <a:pt x="505" y="8416"/>
                  <a:pt x="0" y="16828"/>
                  <a:pt x="0" y="252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7" name="Google Shape;437;p34"/>
          <p:cNvSpPr txBox="1"/>
          <p:nvPr/>
        </p:nvSpPr>
        <p:spPr>
          <a:xfrm>
            <a:off x="4266275" y="3799250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of discriminator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5389625" y="2114200"/>
            <a:ext cx="138850" cy="839375"/>
          </a:xfrm>
          <a:custGeom>
            <a:rect b="b" l="l" r="r" t="t"/>
            <a:pathLst>
              <a:path extrusionOk="0" h="33575" w="5554">
                <a:moveTo>
                  <a:pt x="0" y="33575"/>
                </a:moveTo>
                <a:cubicBezTo>
                  <a:pt x="0" y="22231"/>
                  <a:pt x="1971" y="10763"/>
                  <a:pt x="55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Google Shape;439;p34"/>
          <p:cNvSpPr txBox="1"/>
          <p:nvPr/>
        </p:nvSpPr>
        <p:spPr>
          <a:xfrm>
            <a:off x="5427500" y="1918550"/>
            <a:ext cx="13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 label of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7751475" y="2553650"/>
            <a:ext cx="1113825" cy="27150"/>
          </a:xfrm>
          <a:custGeom>
            <a:rect b="b" l="l" r="r" t="t"/>
            <a:pathLst>
              <a:path extrusionOk="0" h="1086" w="44553">
                <a:moveTo>
                  <a:pt x="0" y="0"/>
                </a:moveTo>
                <a:cubicBezTo>
                  <a:pt x="14855" y="0"/>
                  <a:pt x="29698" y="1086"/>
                  <a:pt x="44553" y="1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41" name="Google Shape;441;p34"/>
          <p:cNvCxnSpPr/>
          <p:nvPr/>
        </p:nvCxnSpPr>
        <p:spPr>
          <a:xfrm rot="10800000">
            <a:off x="7760650" y="1475975"/>
            <a:ext cx="18000" cy="10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34"/>
          <p:cNvSpPr txBox="1"/>
          <p:nvPr/>
        </p:nvSpPr>
        <p:spPr>
          <a:xfrm>
            <a:off x="6873050" y="1711475"/>
            <a:ext cx="8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Log(1-x)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4"/>
          <p:cNvSpPr/>
          <p:nvPr/>
        </p:nvSpPr>
        <p:spPr>
          <a:xfrm>
            <a:off x="8693760" y="2562700"/>
            <a:ext cx="26650" cy="172050"/>
          </a:xfrm>
          <a:custGeom>
            <a:rect b="b" l="l" r="r" t="t"/>
            <a:pathLst>
              <a:path extrusionOk="0" h="6882" w="1066">
                <a:moveTo>
                  <a:pt x="342" y="0"/>
                </a:moveTo>
                <a:cubicBezTo>
                  <a:pt x="-690" y="2063"/>
                  <a:pt x="1066" y="4575"/>
                  <a:pt x="1066" y="68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4" name="Google Shape;444;p34"/>
          <p:cNvSpPr txBox="1"/>
          <p:nvPr/>
        </p:nvSpPr>
        <p:spPr>
          <a:xfrm>
            <a:off x="8629800" y="2635125"/>
            <a:ext cx="2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7796750" y="2562700"/>
            <a:ext cx="18100" cy="163000"/>
          </a:xfrm>
          <a:custGeom>
            <a:rect b="b" l="l" r="r" t="t"/>
            <a:pathLst>
              <a:path extrusionOk="0" h="6520" w="724">
                <a:moveTo>
                  <a:pt x="0" y="0"/>
                </a:moveTo>
                <a:cubicBezTo>
                  <a:pt x="0" y="2187"/>
                  <a:pt x="724" y="4333"/>
                  <a:pt x="724" y="652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6" name="Google Shape;446;p34"/>
          <p:cNvSpPr txBox="1"/>
          <p:nvPr/>
        </p:nvSpPr>
        <p:spPr>
          <a:xfrm flipH="1">
            <a:off x="7669990" y="2589875"/>
            <a:ext cx="2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4"/>
          <p:cNvSpPr txBox="1"/>
          <p:nvPr/>
        </p:nvSpPr>
        <p:spPr>
          <a:xfrm>
            <a:off x="8094250" y="1506950"/>
            <a:ext cx="6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4"/>
          <p:cNvSpPr/>
          <p:nvPr/>
        </p:nvSpPr>
        <p:spPr>
          <a:xfrm>
            <a:off x="7814500" y="1867900"/>
            <a:ext cx="794100" cy="685800"/>
          </a:xfrm>
          <a:custGeom>
            <a:rect b="b" l="l" r="r" t="t"/>
            <a:pathLst>
              <a:path extrusionOk="0" h="27432" w="31764">
                <a:moveTo>
                  <a:pt x="0" y="27432"/>
                </a:moveTo>
                <a:cubicBezTo>
                  <a:pt x="5740" y="21692"/>
                  <a:pt x="16862" y="26556"/>
                  <a:pt x="23823" y="22379"/>
                </a:cubicBezTo>
                <a:cubicBezTo>
                  <a:pt x="30610" y="18307"/>
                  <a:pt x="29261" y="7509"/>
                  <a:pt x="3176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9" name="Google Shape;449;p34"/>
          <p:cNvSpPr txBox="1"/>
          <p:nvPr/>
        </p:nvSpPr>
        <p:spPr>
          <a:xfrm>
            <a:off x="3828050" y="1011175"/>
            <a:ext cx="193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Case # 2 when Y = 0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Remember Yi  is the real label of image “i”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7930575" y="2773525"/>
            <a:ext cx="6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P(yi)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/>
          <p:nvPr>
            <p:ph type="title"/>
          </p:nvPr>
        </p:nvSpPr>
        <p:spPr>
          <a:xfrm>
            <a:off x="826625" y="380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Losses </a:t>
            </a:r>
            <a:endParaRPr/>
          </a:p>
        </p:txBody>
      </p:sp>
      <p:sp>
        <p:nvSpPr>
          <p:cNvPr id="456" name="Google Shape;456;p35"/>
          <p:cNvSpPr txBox="1"/>
          <p:nvPr>
            <p:ph idx="1" type="body"/>
          </p:nvPr>
        </p:nvSpPr>
        <p:spPr>
          <a:xfrm>
            <a:off x="730800" y="1294538"/>
            <a:ext cx="7846500" cy="3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Discriminator Loss</a:t>
            </a:r>
            <a:r>
              <a:rPr lang="en-GB"/>
              <a:t>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Binary cross entropy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2600888"/>
            <a:ext cx="50101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5"/>
          <p:cNvSpPr txBox="1"/>
          <p:nvPr/>
        </p:nvSpPr>
        <p:spPr>
          <a:xfrm>
            <a:off x="3950725" y="3496325"/>
            <a:ext cx="896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5"/>
          <p:cNvSpPr/>
          <p:nvPr/>
        </p:nvSpPr>
        <p:spPr>
          <a:xfrm flipH="1">
            <a:off x="4373550" y="3092400"/>
            <a:ext cx="157775" cy="662655"/>
          </a:xfrm>
          <a:custGeom>
            <a:rect b="b" l="l" r="r" t="t"/>
            <a:pathLst>
              <a:path extrusionOk="0" h="25244" w="505">
                <a:moveTo>
                  <a:pt x="505" y="0"/>
                </a:moveTo>
                <a:cubicBezTo>
                  <a:pt x="505" y="8416"/>
                  <a:pt x="0" y="16828"/>
                  <a:pt x="0" y="252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0" name="Google Shape;460;p35"/>
          <p:cNvSpPr txBox="1"/>
          <p:nvPr/>
        </p:nvSpPr>
        <p:spPr>
          <a:xfrm>
            <a:off x="4266275" y="3799250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of discriminator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5"/>
          <p:cNvSpPr/>
          <p:nvPr/>
        </p:nvSpPr>
        <p:spPr>
          <a:xfrm>
            <a:off x="5389625" y="2114200"/>
            <a:ext cx="138850" cy="839375"/>
          </a:xfrm>
          <a:custGeom>
            <a:rect b="b" l="l" r="r" t="t"/>
            <a:pathLst>
              <a:path extrusionOk="0" h="33575" w="5554">
                <a:moveTo>
                  <a:pt x="0" y="33575"/>
                </a:moveTo>
                <a:cubicBezTo>
                  <a:pt x="0" y="22231"/>
                  <a:pt x="1971" y="10763"/>
                  <a:pt x="55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2" name="Google Shape;462;p35"/>
          <p:cNvSpPr txBox="1"/>
          <p:nvPr/>
        </p:nvSpPr>
        <p:spPr>
          <a:xfrm>
            <a:off x="5427500" y="1918550"/>
            <a:ext cx="13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 label of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35"/>
          <p:cNvSpPr/>
          <p:nvPr/>
        </p:nvSpPr>
        <p:spPr>
          <a:xfrm>
            <a:off x="7751475" y="2553650"/>
            <a:ext cx="1113825" cy="27150"/>
          </a:xfrm>
          <a:custGeom>
            <a:rect b="b" l="l" r="r" t="t"/>
            <a:pathLst>
              <a:path extrusionOk="0" h="1086" w="44553">
                <a:moveTo>
                  <a:pt x="0" y="0"/>
                </a:moveTo>
                <a:cubicBezTo>
                  <a:pt x="14855" y="0"/>
                  <a:pt x="29698" y="1086"/>
                  <a:pt x="44553" y="1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64" name="Google Shape;464;p35"/>
          <p:cNvCxnSpPr/>
          <p:nvPr/>
        </p:nvCxnSpPr>
        <p:spPr>
          <a:xfrm rot="10800000">
            <a:off x="7760650" y="1475975"/>
            <a:ext cx="18000" cy="10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35"/>
          <p:cNvSpPr txBox="1"/>
          <p:nvPr/>
        </p:nvSpPr>
        <p:spPr>
          <a:xfrm>
            <a:off x="6873050" y="1711475"/>
            <a:ext cx="8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Log(1-x)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35"/>
          <p:cNvSpPr/>
          <p:nvPr/>
        </p:nvSpPr>
        <p:spPr>
          <a:xfrm>
            <a:off x="8693760" y="2562700"/>
            <a:ext cx="26650" cy="172050"/>
          </a:xfrm>
          <a:custGeom>
            <a:rect b="b" l="l" r="r" t="t"/>
            <a:pathLst>
              <a:path extrusionOk="0" h="6882" w="1066">
                <a:moveTo>
                  <a:pt x="342" y="0"/>
                </a:moveTo>
                <a:cubicBezTo>
                  <a:pt x="-690" y="2063"/>
                  <a:pt x="1066" y="4575"/>
                  <a:pt x="1066" y="68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Google Shape;467;p35"/>
          <p:cNvSpPr txBox="1"/>
          <p:nvPr/>
        </p:nvSpPr>
        <p:spPr>
          <a:xfrm>
            <a:off x="8629800" y="2635125"/>
            <a:ext cx="2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35"/>
          <p:cNvSpPr/>
          <p:nvPr/>
        </p:nvSpPr>
        <p:spPr>
          <a:xfrm>
            <a:off x="7796750" y="2562700"/>
            <a:ext cx="18100" cy="163000"/>
          </a:xfrm>
          <a:custGeom>
            <a:rect b="b" l="l" r="r" t="t"/>
            <a:pathLst>
              <a:path extrusionOk="0" h="6520" w="724">
                <a:moveTo>
                  <a:pt x="0" y="0"/>
                </a:moveTo>
                <a:cubicBezTo>
                  <a:pt x="0" y="2187"/>
                  <a:pt x="724" y="4333"/>
                  <a:pt x="724" y="652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9" name="Google Shape;469;p35"/>
          <p:cNvSpPr txBox="1"/>
          <p:nvPr/>
        </p:nvSpPr>
        <p:spPr>
          <a:xfrm flipH="1">
            <a:off x="7669990" y="2589875"/>
            <a:ext cx="2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35"/>
          <p:cNvSpPr txBox="1"/>
          <p:nvPr/>
        </p:nvSpPr>
        <p:spPr>
          <a:xfrm>
            <a:off x="8094250" y="1506950"/>
            <a:ext cx="6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y = 0 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35"/>
          <p:cNvSpPr/>
          <p:nvPr/>
        </p:nvSpPr>
        <p:spPr>
          <a:xfrm>
            <a:off x="7814500" y="1867900"/>
            <a:ext cx="794100" cy="685800"/>
          </a:xfrm>
          <a:custGeom>
            <a:rect b="b" l="l" r="r" t="t"/>
            <a:pathLst>
              <a:path extrusionOk="0" h="27432" w="31764">
                <a:moveTo>
                  <a:pt x="0" y="27432"/>
                </a:moveTo>
                <a:cubicBezTo>
                  <a:pt x="5740" y="21692"/>
                  <a:pt x="16862" y="26556"/>
                  <a:pt x="23823" y="22379"/>
                </a:cubicBezTo>
                <a:cubicBezTo>
                  <a:pt x="30610" y="18307"/>
                  <a:pt x="29261" y="7509"/>
                  <a:pt x="3176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2" name="Google Shape;472;p35"/>
          <p:cNvSpPr txBox="1"/>
          <p:nvPr/>
        </p:nvSpPr>
        <p:spPr>
          <a:xfrm>
            <a:off x="1813750" y="4414850"/>
            <a:ext cx="65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loss = cross_entropy from real images + cross_entropy from fake images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Overview</a:t>
            </a:r>
            <a:endParaRPr b="1" sz="2800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474475" y="1737400"/>
            <a:ext cx="6322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Applications of GAN’s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a GAN’s work 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Losses used in GAN’s  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Upsampling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Notebook 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Cycle GAN’s (Overview)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type="title"/>
          </p:nvPr>
        </p:nvSpPr>
        <p:spPr>
          <a:xfrm>
            <a:off x="826625" y="380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Losses </a:t>
            </a:r>
            <a:endParaRPr/>
          </a:p>
        </p:txBody>
      </p:sp>
      <p:sp>
        <p:nvSpPr>
          <p:cNvPr id="478" name="Google Shape;478;p36"/>
          <p:cNvSpPr txBox="1"/>
          <p:nvPr>
            <p:ph idx="1" type="body"/>
          </p:nvPr>
        </p:nvSpPr>
        <p:spPr>
          <a:xfrm>
            <a:off x="974075" y="1414988"/>
            <a:ext cx="7846500" cy="3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Generator</a:t>
            </a:r>
            <a:r>
              <a:rPr b="1" lang="en-GB"/>
              <a:t> Loss 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Binary cross entropy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2600888"/>
            <a:ext cx="50101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6"/>
          <p:cNvSpPr txBox="1"/>
          <p:nvPr/>
        </p:nvSpPr>
        <p:spPr>
          <a:xfrm>
            <a:off x="3950725" y="3496325"/>
            <a:ext cx="896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36"/>
          <p:cNvSpPr/>
          <p:nvPr/>
        </p:nvSpPr>
        <p:spPr>
          <a:xfrm flipH="1">
            <a:off x="4373550" y="3092400"/>
            <a:ext cx="157775" cy="662655"/>
          </a:xfrm>
          <a:custGeom>
            <a:rect b="b" l="l" r="r" t="t"/>
            <a:pathLst>
              <a:path extrusionOk="0" h="25244" w="505">
                <a:moveTo>
                  <a:pt x="505" y="0"/>
                </a:moveTo>
                <a:cubicBezTo>
                  <a:pt x="505" y="8416"/>
                  <a:pt x="0" y="16828"/>
                  <a:pt x="0" y="252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2" name="Google Shape;482;p36"/>
          <p:cNvSpPr txBox="1"/>
          <p:nvPr/>
        </p:nvSpPr>
        <p:spPr>
          <a:xfrm>
            <a:off x="4266275" y="3799250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of discriminator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36"/>
          <p:cNvSpPr/>
          <p:nvPr/>
        </p:nvSpPr>
        <p:spPr>
          <a:xfrm>
            <a:off x="5389625" y="2114200"/>
            <a:ext cx="138850" cy="839375"/>
          </a:xfrm>
          <a:custGeom>
            <a:rect b="b" l="l" r="r" t="t"/>
            <a:pathLst>
              <a:path extrusionOk="0" h="33575" w="5554">
                <a:moveTo>
                  <a:pt x="0" y="33575"/>
                </a:moveTo>
                <a:cubicBezTo>
                  <a:pt x="0" y="22231"/>
                  <a:pt x="1971" y="10763"/>
                  <a:pt x="55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4" name="Google Shape;484;p36"/>
          <p:cNvSpPr txBox="1"/>
          <p:nvPr/>
        </p:nvSpPr>
        <p:spPr>
          <a:xfrm>
            <a:off x="5427500" y="1918550"/>
            <a:ext cx="13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 will always be 1 in this loss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36"/>
          <p:cNvSpPr txBox="1"/>
          <p:nvPr/>
        </p:nvSpPr>
        <p:spPr>
          <a:xfrm>
            <a:off x="3914850" y="987750"/>
            <a:ext cx="30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 : here p(yi) is discriminator output prob not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Generator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output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36"/>
          <p:cNvSpPr txBox="1"/>
          <p:nvPr/>
        </p:nvSpPr>
        <p:spPr>
          <a:xfrm>
            <a:off x="3071650" y="1734575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/>
          <p:nvPr>
            <p:ph type="title"/>
          </p:nvPr>
        </p:nvSpPr>
        <p:spPr>
          <a:xfrm>
            <a:off x="826625" y="380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Losses </a:t>
            </a:r>
            <a:endParaRPr/>
          </a:p>
        </p:txBody>
      </p:sp>
      <p:sp>
        <p:nvSpPr>
          <p:cNvPr id="492" name="Google Shape;492;p37"/>
          <p:cNvSpPr txBox="1"/>
          <p:nvPr>
            <p:ph idx="1" type="body"/>
          </p:nvPr>
        </p:nvSpPr>
        <p:spPr>
          <a:xfrm>
            <a:off x="974075" y="1414988"/>
            <a:ext cx="7846500" cy="3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Generator Loss 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Binary cross entropy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2600888"/>
            <a:ext cx="50101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7"/>
          <p:cNvSpPr txBox="1"/>
          <p:nvPr/>
        </p:nvSpPr>
        <p:spPr>
          <a:xfrm>
            <a:off x="3950725" y="3496325"/>
            <a:ext cx="896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37"/>
          <p:cNvSpPr/>
          <p:nvPr/>
        </p:nvSpPr>
        <p:spPr>
          <a:xfrm flipH="1">
            <a:off x="4373550" y="3092400"/>
            <a:ext cx="157775" cy="662655"/>
          </a:xfrm>
          <a:custGeom>
            <a:rect b="b" l="l" r="r" t="t"/>
            <a:pathLst>
              <a:path extrusionOk="0" h="25244" w="505">
                <a:moveTo>
                  <a:pt x="505" y="0"/>
                </a:moveTo>
                <a:cubicBezTo>
                  <a:pt x="505" y="8416"/>
                  <a:pt x="0" y="16828"/>
                  <a:pt x="0" y="252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6" name="Google Shape;496;p37"/>
          <p:cNvSpPr txBox="1"/>
          <p:nvPr/>
        </p:nvSpPr>
        <p:spPr>
          <a:xfrm>
            <a:off x="4266275" y="3799250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of discriminator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5389625" y="2114200"/>
            <a:ext cx="138850" cy="839375"/>
          </a:xfrm>
          <a:custGeom>
            <a:rect b="b" l="l" r="r" t="t"/>
            <a:pathLst>
              <a:path extrusionOk="0" h="33575" w="5554">
                <a:moveTo>
                  <a:pt x="0" y="33575"/>
                </a:moveTo>
                <a:cubicBezTo>
                  <a:pt x="0" y="22231"/>
                  <a:pt x="1971" y="10763"/>
                  <a:pt x="55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Google Shape;498;p37"/>
          <p:cNvSpPr txBox="1"/>
          <p:nvPr/>
        </p:nvSpPr>
        <p:spPr>
          <a:xfrm>
            <a:off x="5427500" y="1918550"/>
            <a:ext cx="13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 will always be 1 in this loss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37"/>
          <p:cNvSpPr txBox="1"/>
          <p:nvPr/>
        </p:nvSpPr>
        <p:spPr>
          <a:xfrm>
            <a:off x="3914850" y="987750"/>
            <a:ext cx="30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 : here p(yi) is discriminator output prob not Generator output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37"/>
          <p:cNvSpPr txBox="1"/>
          <p:nvPr/>
        </p:nvSpPr>
        <p:spPr>
          <a:xfrm>
            <a:off x="3071650" y="1734575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37"/>
          <p:cNvSpPr txBox="1"/>
          <p:nvPr/>
        </p:nvSpPr>
        <p:spPr>
          <a:xfrm>
            <a:off x="6890125" y="951600"/>
            <a:ext cx="185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?</a:t>
            </a:r>
            <a:endParaRPr b="1"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/>
          <p:nvPr>
            <p:ph type="title"/>
          </p:nvPr>
        </p:nvSpPr>
        <p:spPr>
          <a:xfrm>
            <a:off x="826625" y="380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Losses </a:t>
            </a:r>
            <a:endParaRPr/>
          </a:p>
        </p:txBody>
      </p:sp>
      <p:sp>
        <p:nvSpPr>
          <p:cNvPr id="507" name="Google Shape;507;p38"/>
          <p:cNvSpPr txBox="1"/>
          <p:nvPr>
            <p:ph idx="1" type="body"/>
          </p:nvPr>
        </p:nvSpPr>
        <p:spPr>
          <a:xfrm>
            <a:off x="974075" y="1414988"/>
            <a:ext cx="7846500" cy="3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Generator Loss 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Binary cross entropy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2600888"/>
            <a:ext cx="50101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8"/>
          <p:cNvSpPr txBox="1"/>
          <p:nvPr/>
        </p:nvSpPr>
        <p:spPr>
          <a:xfrm>
            <a:off x="3950725" y="3496325"/>
            <a:ext cx="896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38"/>
          <p:cNvSpPr/>
          <p:nvPr/>
        </p:nvSpPr>
        <p:spPr>
          <a:xfrm flipH="1">
            <a:off x="4373550" y="3092400"/>
            <a:ext cx="157775" cy="662655"/>
          </a:xfrm>
          <a:custGeom>
            <a:rect b="b" l="l" r="r" t="t"/>
            <a:pathLst>
              <a:path extrusionOk="0" h="25244" w="505">
                <a:moveTo>
                  <a:pt x="505" y="0"/>
                </a:moveTo>
                <a:cubicBezTo>
                  <a:pt x="505" y="8416"/>
                  <a:pt x="0" y="16828"/>
                  <a:pt x="0" y="252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1" name="Google Shape;511;p38"/>
          <p:cNvSpPr txBox="1"/>
          <p:nvPr/>
        </p:nvSpPr>
        <p:spPr>
          <a:xfrm>
            <a:off x="4266275" y="3799250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of discriminator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38"/>
          <p:cNvSpPr/>
          <p:nvPr/>
        </p:nvSpPr>
        <p:spPr>
          <a:xfrm>
            <a:off x="5389625" y="2114200"/>
            <a:ext cx="138850" cy="839375"/>
          </a:xfrm>
          <a:custGeom>
            <a:rect b="b" l="l" r="r" t="t"/>
            <a:pathLst>
              <a:path extrusionOk="0" h="33575" w="5554">
                <a:moveTo>
                  <a:pt x="0" y="33575"/>
                </a:moveTo>
                <a:cubicBezTo>
                  <a:pt x="0" y="22231"/>
                  <a:pt x="1971" y="10763"/>
                  <a:pt x="555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3" name="Google Shape;513;p38"/>
          <p:cNvSpPr txBox="1"/>
          <p:nvPr/>
        </p:nvSpPr>
        <p:spPr>
          <a:xfrm>
            <a:off x="5427500" y="1918550"/>
            <a:ext cx="13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 will always be 1 in this loss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3914850" y="987750"/>
            <a:ext cx="30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 : here p(yi) is discriminator output prob not Generator output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3071650" y="1734575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6890125" y="951600"/>
            <a:ext cx="185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?</a:t>
            </a:r>
            <a:endParaRPr b="1"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5926475" y="3758250"/>
            <a:ext cx="2818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Because you are checking generators performance with respect to the discriminator e.g : how well you generator  is doing at fooling the discriminator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 Architecture </a:t>
            </a:r>
            <a:endParaRPr/>
          </a:p>
        </p:txBody>
      </p:sp>
      <p:pic>
        <p:nvPicPr>
          <p:cNvPr id="523" name="Google Shape;5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0" y="1398900"/>
            <a:ext cx="8998575" cy="20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</a:t>
            </a:r>
            <a:r>
              <a:rPr lang="en-GB"/>
              <a:t> Revise Convolutions</a:t>
            </a:r>
            <a:endParaRPr/>
          </a:p>
        </p:txBody>
      </p:sp>
      <p:sp>
        <p:nvSpPr>
          <p:cNvPr id="529" name="Google Shape;529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00" y="1365650"/>
            <a:ext cx="8443999" cy="3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Transpose Convolution</a:t>
            </a:r>
            <a:endParaRPr/>
          </a:p>
        </p:txBody>
      </p:sp>
      <p:pic>
        <p:nvPicPr>
          <p:cNvPr id="536" name="Google Shape;5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000" y="1012350"/>
            <a:ext cx="6176299" cy="36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2"/>
          <p:cNvSpPr txBox="1"/>
          <p:nvPr>
            <p:ph type="title"/>
          </p:nvPr>
        </p:nvSpPr>
        <p:spPr>
          <a:xfrm>
            <a:off x="1297500" y="393750"/>
            <a:ext cx="70389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</a:t>
            </a:r>
            <a:r>
              <a:rPr lang="en-GB"/>
              <a:t> LOOK AT THE CODE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2"/>
          <p:cNvSpPr txBox="1"/>
          <p:nvPr/>
        </p:nvSpPr>
        <p:spPr>
          <a:xfrm>
            <a:off x="1370225" y="1247525"/>
            <a:ext cx="69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Link to code :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 txBox="1"/>
          <p:nvPr>
            <p:ph type="title"/>
          </p:nvPr>
        </p:nvSpPr>
        <p:spPr>
          <a:xfrm>
            <a:off x="1236150" y="403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GAN (Applications)</a:t>
            </a:r>
            <a:endParaRPr/>
          </a:p>
        </p:txBody>
      </p:sp>
      <p:sp>
        <p:nvSpPr>
          <p:cNvPr id="548" name="Google Shape;548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Image Domain transfer</a:t>
            </a:r>
            <a:endParaRPr/>
          </a:p>
        </p:txBody>
      </p:sp>
      <p:pic>
        <p:nvPicPr>
          <p:cNvPr id="549" name="Google Shape;5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050" y="1962150"/>
            <a:ext cx="6708025" cy="22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3"/>
          <p:cNvSpPr txBox="1"/>
          <p:nvPr/>
        </p:nvSpPr>
        <p:spPr>
          <a:xfrm>
            <a:off x="501050" y="4407250"/>
            <a:ext cx="54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Can also be replicated for voices (audio data)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Gan architecture</a:t>
            </a:r>
            <a:endParaRPr/>
          </a:p>
        </p:txBody>
      </p:sp>
      <p:sp>
        <p:nvSpPr>
          <p:cNvPr id="556" name="Google Shape;556;p44"/>
          <p:cNvSpPr/>
          <p:nvPr/>
        </p:nvSpPr>
        <p:spPr>
          <a:xfrm>
            <a:off x="1983775" y="1728125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 1 </a:t>
            </a:r>
            <a:endParaRPr/>
          </a:p>
        </p:txBody>
      </p:sp>
      <p:pic>
        <p:nvPicPr>
          <p:cNvPr id="557" name="Google Shape;5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86" y="1763350"/>
            <a:ext cx="871935" cy="84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44"/>
          <p:cNvCxnSpPr>
            <a:stCxn id="557" idx="3"/>
            <a:endCxn id="556" idx="1"/>
          </p:cNvCxnSpPr>
          <p:nvPr/>
        </p:nvCxnSpPr>
        <p:spPr>
          <a:xfrm>
            <a:off x="1073821" y="2185163"/>
            <a:ext cx="90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9" name="Google Shape;5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325" y="1763375"/>
            <a:ext cx="871950" cy="869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44"/>
          <p:cNvCxnSpPr>
            <a:stCxn id="556" idx="3"/>
            <a:endCxn id="559" idx="1"/>
          </p:cNvCxnSpPr>
          <p:nvPr/>
        </p:nvCxnSpPr>
        <p:spPr>
          <a:xfrm>
            <a:off x="3691375" y="2185175"/>
            <a:ext cx="909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Gan architecture</a:t>
            </a:r>
            <a:endParaRPr/>
          </a:p>
        </p:txBody>
      </p:sp>
      <p:sp>
        <p:nvSpPr>
          <p:cNvPr id="566" name="Google Shape;566;p45"/>
          <p:cNvSpPr/>
          <p:nvPr/>
        </p:nvSpPr>
        <p:spPr>
          <a:xfrm>
            <a:off x="1983775" y="1728125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 1 </a:t>
            </a:r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86" y="1763350"/>
            <a:ext cx="871935" cy="84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45"/>
          <p:cNvCxnSpPr>
            <a:stCxn id="567" idx="3"/>
            <a:endCxn id="566" idx="1"/>
          </p:cNvCxnSpPr>
          <p:nvPr/>
        </p:nvCxnSpPr>
        <p:spPr>
          <a:xfrm>
            <a:off x="1073821" y="2185163"/>
            <a:ext cx="90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9" name="Google Shape;5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325" y="1763375"/>
            <a:ext cx="871950" cy="869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45"/>
          <p:cNvCxnSpPr>
            <a:stCxn id="566" idx="3"/>
            <a:endCxn id="569" idx="1"/>
          </p:cNvCxnSpPr>
          <p:nvPr/>
        </p:nvCxnSpPr>
        <p:spPr>
          <a:xfrm>
            <a:off x="3691375" y="2185175"/>
            <a:ext cx="909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45"/>
          <p:cNvSpPr/>
          <p:nvPr/>
        </p:nvSpPr>
        <p:spPr>
          <a:xfrm>
            <a:off x="6308925" y="1741075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Discriminator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1 </a:t>
            </a:r>
            <a:endParaRPr/>
          </a:p>
        </p:txBody>
      </p:sp>
      <p:cxnSp>
        <p:nvCxnSpPr>
          <p:cNvPr id="572" name="Google Shape;572;p45"/>
          <p:cNvCxnSpPr>
            <a:stCxn id="569" idx="3"/>
            <a:endCxn id="571" idx="1"/>
          </p:cNvCxnSpPr>
          <p:nvPr/>
        </p:nvCxnSpPr>
        <p:spPr>
          <a:xfrm>
            <a:off x="5473275" y="2198125"/>
            <a:ext cx="83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5"/>
          <p:cNvCxnSpPr>
            <a:stCxn id="571" idx="3"/>
          </p:cNvCxnSpPr>
          <p:nvPr/>
        </p:nvCxnSpPr>
        <p:spPr>
          <a:xfrm>
            <a:off x="8016525" y="2198125"/>
            <a:ext cx="5085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" name="Google Shape;574;p45"/>
          <p:cNvSpPr txBox="1"/>
          <p:nvPr/>
        </p:nvSpPr>
        <p:spPr>
          <a:xfrm>
            <a:off x="8605475" y="1953550"/>
            <a:ext cx="3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753750" y="1131325"/>
            <a:ext cx="5766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https://thispersondoesnotexist.com/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2350"/>
            <a:ext cx="8839198" cy="26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903425" y="1590025"/>
            <a:ext cx="31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https://www.myheritage.com/deep-nostalgia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Gan architecture</a:t>
            </a: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1983775" y="1728125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 1 </a:t>
            </a:r>
            <a:endParaRPr/>
          </a:p>
        </p:txBody>
      </p:sp>
      <p:pic>
        <p:nvPicPr>
          <p:cNvPr id="581" name="Google Shape;5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86" y="1763350"/>
            <a:ext cx="871935" cy="84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46"/>
          <p:cNvCxnSpPr>
            <a:stCxn id="581" idx="3"/>
            <a:endCxn id="580" idx="1"/>
          </p:cNvCxnSpPr>
          <p:nvPr/>
        </p:nvCxnSpPr>
        <p:spPr>
          <a:xfrm>
            <a:off x="1073821" y="2185163"/>
            <a:ext cx="90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325" y="1763375"/>
            <a:ext cx="871950" cy="869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46"/>
          <p:cNvCxnSpPr>
            <a:stCxn id="580" idx="3"/>
            <a:endCxn id="583" idx="1"/>
          </p:cNvCxnSpPr>
          <p:nvPr/>
        </p:nvCxnSpPr>
        <p:spPr>
          <a:xfrm>
            <a:off x="3691375" y="2185175"/>
            <a:ext cx="909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46"/>
          <p:cNvSpPr/>
          <p:nvPr/>
        </p:nvSpPr>
        <p:spPr>
          <a:xfrm>
            <a:off x="6308925" y="1741075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Discriminator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1 </a:t>
            </a:r>
            <a:endParaRPr/>
          </a:p>
        </p:txBody>
      </p:sp>
      <p:cxnSp>
        <p:nvCxnSpPr>
          <p:cNvPr id="586" name="Google Shape;586;p46"/>
          <p:cNvCxnSpPr>
            <a:stCxn id="583" idx="3"/>
            <a:endCxn id="585" idx="1"/>
          </p:cNvCxnSpPr>
          <p:nvPr/>
        </p:nvCxnSpPr>
        <p:spPr>
          <a:xfrm>
            <a:off x="5473275" y="2198125"/>
            <a:ext cx="83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46"/>
          <p:cNvCxnSpPr>
            <a:stCxn id="585" idx="3"/>
          </p:cNvCxnSpPr>
          <p:nvPr/>
        </p:nvCxnSpPr>
        <p:spPr>
          <a:xfrm>
            <a:off x="8016525" y="2198125"/>
            <a:ext cx="5085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46"/>
          <p:cNvSpPr txBox="1"/>
          <p:nvPr/>
        </p:nvSpPr>
        <p:spPr>
          <a:xfrm>
            <a:off x="8605475" y="1953550"/>
            <a:ext cx="3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6"/>
          <p:cNvSpPr/>
          <p:nvPr/>
        </p:nvSpPr>
        <p:spPr>
          <a:xfrm>
            <a:off x="4183500" y="3706425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 2 </a:t>
            </a:r>
            <a:endParaRPr/>
          </a:p>
        </p:txBody>
      </p:sp>
      <p:pic>
        <p:nvPicPr>
          <p:cNvPr id="590" name="Google Shape;5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461" y="3741650"/>
            <a:ext cx="871935" cy="84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46"/>
          <p:cNvCxnSpPr>
            <a:stCxn id="589" idx="1"/>
            <a:endCxn id="590" idx="3"/>
          </p:cNvCxnSpPr>
          <p:nvPr/>
        </p:nvCxnSpPr>
        <p:spPr>
          <a:xfrm rot="10800000">
            <a:off x="3843300" y="4163475"/>
            <a:ext cx="3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46"/>
          <p:cNvCxnSpPr>
            <a:stCxn id="583" idx="2"/>
            <a:endCxn id="589" idx="0"/>
          </p:cNvCxnSpPr>
          <p:nvPr/>
        </p:nvCxnSpPr>
        <p:spPr>
          <a:xfrm>
            <a:off x="5037300" y="2632876"/>
            <a:ext cx="0" cy="10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46"/>
          <p:cNvSpPr/>
          <p:nvPr/>
        </p:nvSpPr>
        <p:spPr>
          <a:xfrm>
            <a:off x="4624200" y="914950"/>
            <a:ext cx="915000" cy="692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images</a:t>
            </a:r>
            <a:endParaRPr/>
          </a:p>
        </p:txBody>
      </p:sp>
      <p:cxnSp>
        <p:nvCxnSpPr>
          <p:cNvPr id="594" name="Google Shape;594;p46"/>
          <p:cNvCxnSpPr>
            <a:stCxn id="593" idx="3"/>
            <a:endCxn id="585" idx="1"/>
          </p:cNvCxnSpPr>
          <p:nvPr/>
        </p:nvCxnSpPr>
        <p:spPr>
          <a:xfrm>
            <a:off x="5539200" y="1261150"/>
            <a:ext cx="769800" cy="9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Gan architecture</a:t>
            </a:r>
            <a:endParaRPr/>
          </a:p>
        </p:txBody>
      </p:sp>
      <p:sp>
        <p:nvSpPr>
          <p:cNvPr id="600" name="Google Shape;600;p47"/>
          <p:cNvSpPr/>
          <p:nvPr/>
        </p:nvSpPr>
        <p:spPr>
          <a:xfrm>
            <a:off x="1983775" y="1728125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 1 </a:t>
            </a:r>
            <a:endParaRPr/>
          </a:p>
        </p:txBody>
      </p:sp>
      <p:pic>
        <p:nvPicPr>
          <p:cNvPr id="601" name="Google Shape;6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86" y="1763350"/>
            <a:ext cx="871935" cy="84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47"/>
          <p:cNvCxnSpPr>
            <a:stCxn id="601" idx="3"/>
            <a:endCxn id="600" idx="1"/>
          </p:cNvCxnSpPr>
          <p:nvPr/>
        </p:nvCxnSpPr>
        <p:spPr>
          <a:xfrm>
            <a:off x="1073821" y="2185163"/>
            <a:ext cx="90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3" name="Google Shape;6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325" y="1763375"/>
            <a:ext cx="871950" cy="869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47"/>
          <p:cNvCxnSpPr>
            <a:stCxn id="600" idx="3"/>
            <a:endCxn id="603" idx="1"/>
          </p:cNvCxnSpPr>
          <p:nvPr/>
        </p:nvCxnSpPr>
        <p:spPr>
          <a:xfrm>
            <a:off x="3691375" y="2185175"/>
            <a:ext cx="909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47"/>
          <p:cNvSpPr/>
          <p:nvPr/>
        </p:nvSpPr>
        <p:spPr>
          <a:xfrm>
            <a:off x="6308925" y="1741075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Discriminator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1 </a:t>
            </a:r>
            <a:endParaRPr/>
          </a:p>
        </p:txBody>
      </p:sp>
      <p:cxnSp>
        <p:nvCxnSpPr>
          <p:cNvPr id="606" name="Google Shape;606;p47"/>
          <p:cNvCxnSpPr>
            <a:stCxn id="603" idx="3"/>
            <a:endCxn id="605" idx="1"/>
          </p:cNvCxnSpPr>
          <p:nvPr/>
        </p:nvCxnSpPr>
        <p:spPr>
          <a:xfrm>
            <a:off x="5473275" y="2198125"/>
            <a:ext cx="83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7"/>
          <p:cNvCxnSpPr>
            <a:stCxn id="605" idx="3"/>
          </p:cNvCxnSpPr>
          <p:nvPr/>
        </p:nvCxnSpPr>
        <p:spPr>
          <a:xfrm>
            <a:off x="8016525" y="2198125"/>
            <a:ext cx="5085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47"/>
          <p:cNvSpPr txBox="1"/>
          <p:nvPr/>
        </p:nvSpPr>
        <p:spPr>
          <a:xfrm>
            <a:off x="8605475" y="1953550"/>
            <a:ext cx="3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47"/>
          <p:cNvSpPr/>
          <p:nvPr/>
        </p:nvSpPr>
        <p:spPr>
          <a:xfrm>
            <a:off x="4183500" y="3706425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 2 </a:t>
            </a:r>
            <a:endParaRPr/>
          </a:p>
        </p:txBody>
      </p:sp>
      <p:pic>
        <p:nvPicPr>
          <p:cNvPr id="610" name="Google Shape;6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461" y="3741650"/>
            <a:ext cx="871935" cy="84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47"/>
          <p:cNvCxnSpPr>
            <a:stCxn id="609" idx="1"/>
            <a:endCxn id="610" idx="3"/>
          </p:cNvCxnSpPr>
          <p:nvPr/>
        </p:nvCxnSpPr>
        <p:spPr>
          <a:xfrm rot="10800000">
            <a:off x="3843300" y="4163475"/>
            <a:ext cx="3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47"/>
          <p:cNvCxnSpPr>
            <a:stCxn id="603" idx="2"/>
            <a:endCxn id="609" idx="0"/>
          </p:cNvCxnSpPr>
          <p:nvPr/>
        </p:nvCxnSpPr>
        <p:spPr>
          <a:xfrm>
            <a:off x="5037300" y="2632876"/>
            <a:ext cx="0" cy="10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47"/>
          <p:cNvSpPr/>
          <p:nvPr/>
        </p:nvSpPr>
        <p:spPr>
          <a:xfrm>
            <a:off x="405200" y="3706400"/>
            <a:ext cx="1707600" cy="914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Discriminator 2</a:t>
            </a:r>
            <a:r>
              <a:rPr lang="en-GB"/>
              <a:t> </a:t>
            </a:r>
            <a:endParaRPr/>
          </a:p>
        </p:txBody>
      </p:sp>
      <p:cxnSp>
        <p:nvCxnSpPr>
          <p:cNvPr id="614" name="Google Shape;614;p47"/>
          <p:cNvCxnSpPr>
            <a:stCxn id="610" idx="1"/>
            <a:endCxn id="613" idx="3"/>
          </p:cNvCxnSpPr>
          <p:nvPr/>
        </p:nvCxnSpPr>
        <p:spPr>
          <a:xfrm rot="10800000">
            <a:off x="2112861" y="4163463"/>
            <a:ext cx="85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47"/>
          <p:cNvSpPr/>
          <p:nvPr/>
        </p:nvSpPr>
        <p:spPr>
          <a:xfrm>
            <a:off x="4579800" y="874563"/>
            <a:ext cx="915000" cy="692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images</a:t>
            </a:r>
            <a:endParaRPr/>
          </a:p>
        </p:txBody>
      </p:sp>
      <p:cxnSp>
        <p:nvCxnSpPr>
          <p:cNvPr id="616" name="Google Shape;616;p47"/>
          <p:cNvCxnSpPr>
            <a:stCxn id="615" idx="3"/>
            <a:endCxn id="605" idx="1"/>
          </p:cNvCxnSpPr>
          <p:nvPr/>
        </p:nvCxnSpPr>
        <p:spPr>
          <a:xfrm>
            <a:off x="5494800" y="1220763"/>
            <a:ext cx="814200" cy="9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47"/>
          <p:cNvSpPr/>
          <p:nvPr/>
        </p:nvSpPr>
        <p:spPr>
          <a:xfrm>
            <a:off x="2949925" y="2845738"/>
            <a:ext cx="915000" cy="692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images</a:t>
            </a:r>
            <a:endParaRPr/>
          </a:p>
        </p:txBody>
      </p:sp>
      <p:cxnSp>
        <p:nvCxnSpPr>
          <p:cNvPr id="618" name="Google Shape;618;p47"/>
          <p:cNvCxnSpPr>
            <a:stCxn id="617" idx="1"/>
            <a:endCxn id="613" idx="3"/>
          </p:cNvCxnSpPr>
          <p:nvPr/>
        </p:nvCxnSpPr>
        <p:spPr>
          <a:xfrm flipH="1">
            <a:off x="2112925" y="3191938"/>
            <a:ext cx="837000" cy="9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25" y="775150"/>
            <a:ext cx="7663550" cy="35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77025"/>
            <a:ext cx="6687424" cy="37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25" y="1009475"/>
            <a:ext cx="7635874" cy="38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</a:t>
            </a:r>
            <a:r>
              <a:rPr lang="en-GB"/>
              <a:t> </a:t>
            </a:r>
            <a:r>
              <a:rPr lang="en-GB"/>
              <a:t>Adversarial</a:t>
            </a:r>
            <a:r>
              <a:rPr lang="en-GB"/>
              <a:t> Networks(GAN’s)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2195950" y="1696425"/>
            <a:ext cx="16191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Generator Network (G)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671950" y="1696425"/>
            <a:ext cx="2097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290950" y="2877525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vector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1019650" y="2053563"/>
            <a:ext cx="1038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3924550" y="2053575"/>
            <a:ext cx="1095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5129350" y="1863525"/>
            <a:ext cx="1095300" cy="6660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Image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Networks(GAN’s)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2195950" y="1696425"/>
            <a:ext cx="16191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Generator Network (G)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462400" y="1696413"/>
            <a:ext cx="2097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 txBox="1"/>
          <p:nvPr/>
        </p:nvSpPr>
        <p:spPr>
          <a:xfrm>
            <a:off x="290950" y="2877525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vector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957700" y="2091675"/>
            <a:ext cx="1038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00" y="1832275"/>
            <a:ext cx="728475" cy="7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3"/>
          <p:cNvSpPr/>
          <p:nvPr/>
        </p:nvSpPr>
        <p:spPr>
          <a:xfrm>
            <a:off x="4158100" y="2091675"/>
            <a:ext cx="1095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Networks(GAN’s)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2195950" y="1696425"/>
            <a:ext cx="16191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Generator Network (G)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462400" y="1696413"/>
            <a:ext cx="2097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290950" y="2877525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vector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957700" y="2091675"/>
            <a:ext cx="1038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900" y="1784650"/>
            <a:ext cx="728475" cy="7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/>
          <p:nvPr/>
        </p:nvSpPr>
        <p:spPr>
          <a:xfrm>
            <a:off x="4158100" y="2091675"/>
            <a:ext cx="1095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2252950" y="3849000"/>
            <a:ext cx="1505100" cy="857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Database of real Images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1" name="Google Shape;2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263" y="3868125"/>
            <a:ext cx="1229020" cy="81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/>
          <p:nvPr/>
        </p:nvSpPr>
        <p:spPr>
          <a:xfrm>
            <a:off x="6767950" y="2596575"/>
            <a:ext cx="1229100" cy="962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Discriminator network (D)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4167625" y="4230000"/>
            <a:ext cx="9285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24"/>
          <p:cNvCxnSpPr>
            <a:stCxn id="288" idx="3"/>
            <a:endCxn id="292" idx="1"/>
          </p:cNvCxnSpPr>
          <p:nvPr/>
        </p:nvCxnSpPr>
        <p:spPr>
          <a:xfrm>
            <a:off x="6091375" y="2148888"/>
            <a:ext cx="676500" cy="9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4"/>
          <p:cNvCxnSpPr>
            <a:stCxn id="291" idx="3"/>
            <a:endCxn id="292" idx="1"/>
          </p:cNvCxnSpPr>
          <p:nvPr/>
        </p:nvCxnSpPr>
        <p:spPr>
          <a:xfrm flipH="1" rot="10800000">
            <a:off x="6513283" y="3077699"/>
            <a:ext cx="254700" cy="12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4"/>
          <p:cNvSpPr txBox="1"/>
          <p:nvPr/>
        </p:nvSpPr>
        <p:spPr>
          <a:xfrm>
            <a:off x="8386900" y="2513125"/>
            <a:ext cx="676500" cy="83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 =0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 = 1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8044300" y="3010800"/>
            <a:ext cx="2922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Networks(GAN’s)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>
            <a:off x="2195950" y="1686199"/>
            <a:ext cx="16191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Generator Network (G)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25"/>
          <p:cNvSpPr/>
          <p:nvPr/>
        </p:nvSpPr>
        <p:spPr>
          <a:xfrm>
            <a:off x="462400" y="1696413"/>
            <a:ext cx="209700" cy="1000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290950" y="2877525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vector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957700" y="2091675"/>
            <a:ext cx="1038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900" y="1784650"/>
            <a:ext cx="728475" cy="7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/>
          <p:nvPr/>
        </p:nvSpPr>
        <p:spPr>
          <a:xfrm>
            <a:off x="4158100" y="2091675"/>
            <a:ext cx="10953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2252950" y="3849000"/>
            <a:ext cx="1505100" cy="857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Database of real Images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0" name="Google Shape;3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263" y="3868125"/>
            <a:ext cx="1229020" cy="81914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>
            <a:off x="6767950" y="2596575"/>
            <a:ext cx="1229100" cy="962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Discriminator network (D)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25"/>
          <p:cNvSpPr/>
          <p:nvPr/>
        </p:nvSpPr>
        <p:spPr>
          <a:xfrm>
            <a:off x="4167625" y="4230000"/>
            <a:ext cx="9285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25"/>
          <p:cNvCxnSpPr>
            <a:stCxn id="307" idx="3"/>
            <a:endCxn id="311" idx="1"/>
          </p:cNvCxnSpPr>
          <p:nvPr/>
        </p:nvCxnSpPr>
        <p:spPr>
          <a:xfrm>
            <a:off x="6091375" y="2148888"/>
            <a:ext cx="676500" cy="9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25"/>
          <p:cNvCxnSpPr>
            <a:stCxn id="310" idx="3"/>
            <a:endCxn id="311" idx="1"/>
          </p:cNvCxnSpPr>
          <p:nvPr/>
        </p:nvCxnSpPr>
        <p:spPr>
          <a:xfrm flipH="1" rot="10800000">
            <a:off x="6513283" y="3077699"/>
            <a:ext cx="254700" cy="12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25"/>
          <p:cNvSpPr txBox="1"/>
          <p:nvPr/>
        </p:nvSpPr>
        <p:spPr>
          <a:xfrm>
            <a:off x="8386900" y="2513125"/>
            <a:ext cx="676500" cy="83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 =0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 = 1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5"/>
          <p:cNvSpPr/>
          <p:nvPr/>
        </p:nvSpPr>
        <p:spPr>
          <a:xfrm>
            <a:off x="8044300" y="3010800"/>
            <a:ext cx="2922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5"/>
          <p:cNvSpPr txBox="1"/>
          <p:nvPr/>
        </p:nvSpPr>
        <p:spPr>
          <a:xfrm>
            <a:off x="6967975" y="1058100"/>
            <a:ext cx="194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 Adam on two mini batches (Real/Generated)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8" name="Google Shape;318;p25"/>
          <p:cNvCxnSpPr>
            <a:stCxn id="311" idx="1"/>
            <a:endCxn id="307" idx="2"/>
          </p:cNvCxnSpPr>
          <p:nvPr/>
        </p:nvCxnSpPr>
        <p:spPr>
          <a:xfrm rot="10800000">
            <a:off x="5727250" y="2513025"/>
            <a:ext cx="1040700" cy="56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25"/>
          <p:cNvSpPr/>
          <p:nvPr/>
        </p:nvSpPr>
        <p:spPr>
          <a:xfrm>
            <a:off x="3941275" y="1784650"/>
            <a:ext cx="1295400" cy="16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 txBox="1"/>
          <p:nvPr/>
        </p:nvSpPr>
        <p:spPr>
          <a:xfrm>
            <a:off x="2186425" y="1343850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Update </a:t>
            </a:r>
            <a:r>
              <a:rPr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weights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